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5" r:id="rId2"/>
    <p:sldId id="256" r:id="rId3"/>
    <p:sldId id="257" r:id="rId4"/>
    <p:sldId id="258" r:id="rId5"/>
    <p:sldId id="261" r:id="rId6"/>
    <p:sldId id="262" r:id="rId7"/>
    <p:sldId id="263" r:id="rId8"/>
    <p:sldId id="277" r:id="rId9"/>
    <p:sldId id="276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</p:sldIdLst>
  <p:sldSz cx="14630400" cy="8229600"/>
  <p:notesSz cx="8229600" cy="14630400"/>
  <p:embeddedFontLst>
    <p:embeddedFont>
      <p:font typeface="Instrument Sans Medium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60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B04AD-C871-AAF2-3D41-997D99DD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F0CEE-D562-9674-73DF-C8D1B2ADC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03ACC-3FCA-C7D5-110E-C802A708D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C98C-812E-99A0-E443-61586FBCC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3D5F0-75F8-A4BC-3B57-A2779C6B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3B2D9-996C-7E2E-D8B9-28F04D10F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85B9D-F33D-FE0C-B24A-2B35982C6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AAE5-E627-F14F-709A-9BCC22CB3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BCF1-6B3E-E42D-57A8-56A46A47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D96A6-240A-B72F-DE6A-685764C9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553CE-D274-8868-4B61-50E06BFCC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1B011-1FD2-F66B-43E0-D12B49B3FB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0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7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5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0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935B-4DC5-D2FF-5710-B2E29A9F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629C04B-C943-DCCF-7F23-93D62AEA08F6}"/>
              </a:ext>
            </a:extLst>
          </p:cNvPr>
          <p:cNvSpPr/>
          <p:nvPr/>
        </p:nvSpPr>
        <p:spPr>
          <a:xfrm>
            <a:off x="812800" y="440531"/>
            <a:ext cx="1337733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EXAMEN DE TITULO </a:t>
            </a:r>
          </a:p>
          <a:p>
            <a:pPr>
              <a:lnSpc>
                <a:spcPts val="5550"/>
              </a:lnSpc>
            </a:pPr>
            <a:r>
              <a:rPr lang="es-419" sz="2800" noProof="0" dirty="0">
                <a:highlight>
                  <a:srgbClr val="FFFF00"/>
                </a:highlight>
              </a:rPr>
              <a:t>TÉCNICO DE NIVEL SUPERIOR EN ANÁLISIS Y PROGRAMACIÓN COMPUTACIONAL</a:t>
            </a:r>
            <a:endParaRPr lang="es-419" sz="6000" noProof="0" dirty="0"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C654D-BDE4-A220-9427-5AC1F2F2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919C3CE4-D368-F22E-C327-4F8B2AF2970E}"/>
              </a:ext>
            </a:extLst>
          </p:cNvPr>
          <p:cNvSpPr/>
          <p:nvPr/>
        </p:nvSpPr>
        <p:spPr>
          <a:xfrm>
            <a:off x="8720667" y="2797574"/>
            <a:ext cx="6062133" cy="829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Michel Brevis Muñoz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5F6BF8-BF75-FD8D-5126-71A2F07F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0" y="3084159"/>
            <a:ext cx="7811590" cy="347711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B4B5F859-4F20-E2D7-9A9B-AECF96227FC5}"/>
              </a:ext>
            </a:extLst>
          </p:cNvPr>
          <p:cNvSpPr/>
          <p:nvPr/>
        </p:nvSpPr>
        <p:spPr>
          <a:xfrm>
            <a:off x="10467845" y="3787858"/>
            <a:ext cx="2567776" cy="829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</a:rPr>
              <a:t>35 años</a:t>
            </a:r>
          </a:p>
          <a:p>
            <a:pPr marL="0" indent="0" algn="l">
              <a:lnSpc>
                <a:spcPts val="5550"/>
              </a:lnSpc>
              <a:buNone/>
            </a:pPr>
            <a:endParaRPr lang="es-419" sz="4450" noProof="0" dirty="0">
              <a:solidFill>
                <a:srgbClr val="FEFEFE"/>
              </a:solidFill>
              <a:latin typeface="Instrument Sans Medium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975F35C-6503-AE14-0DB0-373C4A3E932B}"/>
              </a:ext>
            </a:extLst>
          </p:cNvPr>
          <p:cNvSpPr/>
          <p:nvPr/>
        </p:nvSpPr>
        <p:spPr>
          <a:xfrm>
            <a:off x="8466669" y="4879741"/>
            <a:ext cx="6062133" cy="18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s-419" noProof="0" dirty="0">
                <a:solidFill>
                  <a:srgbClr val="FEFEFE"/>
                </a:solidFill>
                <a:latin typeface="Instrument Sans Medium" pitchFamily="34" charset="0"/>
              </a:rPr>
              <a:t>Dibujante técnico de profesión con 15 años de experiencia. Entusiasta en el aprendizaje  con el objetivo  de la reinvención profesional orientado a la computación y programación.</a:t>
            </a:r>
          </a:p>
          <a:p>
            <a:pPr marL="0" indent="0" algn="l">
              <a:lnSpc>
                <a:spcPts val="5550"/>
              </a:lnSpc>
              <a:buNone/>
            </a:pPr>
            <a:endParaRPr lang="es-419" sz="4450" noProof="0" dirty="0">
              <a:solidFill>
                <a:srgbClr val="FEFEFE"/>
              </a:solidFill>
              <a:latin typeface="Instrumen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1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7799" y="555889"/>
            <a:ext cx="8214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 la Interfaz de Usuario</a:t>
            </a:r>
            <a:endParaRPr lang="es-419" sz="4450" noProof="0" dirty="0"/>
          </a:p>
        </p:txBody>
      </p:sp>
      <p:sp>
        <p:nvSpPr>
          <p:cNvPr id="4" name="Text 2"/>
          <p:cNvSpPr/>
          <p:nvPr/>
        </p:nvSpPr>
        <p:spPr>
          <a:xfrm>
            <a:off x="3680828" y="1217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emplean HTML, CSS y JavaScript para desarrollo flexible.</a:t>
            </a:r>
            <a:endParaRPr lang="es-419" sz="1750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C7585-09D4-4F50-3168-78C4D63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F30594-7239-2212-8ABC-C3BDF23E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33" y="1910780"/>
            <a:ext cx="7662329" cy="3686826"/>
          </a:xfrm>
          <a:prstGeom prst="rect">
            <a:avLst/>
          </a:prstGeom>
        </p:spPr>
      </p:pic>
      <p:sp>
        <p:nvSpPr>
          <p:cNvPr id="3" name="Text 2"/>
          <p:cNvSpPr/>
          <p:nvPr/>
        </p:nvSpPr>
        <p:spPr>
          <a:xfrm>
            <a:off x="539266" y="1843144"/>
            <a:ext cx="5428893" cy="3166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Busqueda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rápida por ID de proyecto con filtro y botón interactivo.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Boton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destacado para agregar proyectos nuevos.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Proyectos con sus respectivos ID, nombre y constructora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responsible</a:t>
            </a:r>
            <a:endParaRPr lang="es-419" sz="1750" noProof="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Funcionalidades para agregar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components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 Proyecto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mediantes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archivos </a:t>
            </a:r>
            <a:r>
              <a:rPr lang="es-419" sz="175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</a:p>
          <a:p>
            <a:pPr marL="342900" indent="-342900" algn="l">
              <a:lnSpc>
                <a:spcPts val="2850"/>
              </a:lnSpc>
              <a:buSzPct val="100000"/>
              <a:buAutoNum type="arabicPeriod"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Muestra legible de componentes al usuario </a:t>
            </a:r>
            <a:endParaRPr lang="es-419" sz="1750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2D6984-B122-E75F-5494-E687ADB9C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59" y="4980225"/>
            <a:ext cx="1407842" cy="29893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A121720-5B2A-2DC5-1E3C-31C33E59E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927" y="6253145"/>
            <a:ext cx="1848153" cy="12985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05550E2-6F5E-BE71-E8A0-32B2468AB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952" y="6230998"/>
            <a:ext cx="1848153" cy="13810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2A3B9F-2A91-7958-E5D4-6F3457A9F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7734" y="4697323"/>
            <a:ext cx="2015051" cy="3337263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9A852CB-874E-1562-B817-A353417F9CE1}"/>
              </a:ext>
            </a:extLst>
          </p:cNvPr>
          <p:cNvCxnSpPr/>
          <p:nvPr/>
        </p:nvCxnSpPr>
        <p:spPr>
          <a:xfrm flipH="1">
            <a:off x="5850628" y="5121630"/>
            <a:ext cx="7575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E6F2913-F06C-E7E5-DED2-2BC7BE64FECF}"/>
              </a:ext>
            </a:extLst>
          </p:cNvPr>
          <p:cNvCxnSpPr>
            <a:cxnSpLocks/>
          </p:cNvCxnSpPr>
          <p:nvPr/>
        </p:nvCxnSpPr>
        <p:spPr>
          <a:xfrm>
            <a:off x="7070103" y="5213390"/>
            <a:ext cx="0" cy="970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6040EE5-19DB-17FA-C152-AFDF7CEED557}"/>
              </a:ext>
            </a:extLst>
          </p:cNvPr>
          <p:cNvCxnSpPr>
            <a:cxnSpLocks/>
          </p:cNvCxnSpPr>
          <p:nvPr/>
        </p:nvCxnSpPr>
        <p:spPr>
          <a:xfrm>
            <a:off x="9626338" y="5213390"/>
            <a:ext cx="0" cy="9704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00B8D6D-C42B-7DF1-C41A-39C932215C87}"/>
              </a:ext>
            </a:extLst>
          </p:cNvPr>
          <p:cNvCxnSpPr>
            <a:cxnSpLocks/>
          </p:cNvCxnSpPr>
          <p:nvPr/>
        </p:nvCxnSpPr>
        <p:spPr>
          <a:xfrm>
            <a:off x="9484049" y="6886014"/>
            <a:ext cx="10833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21" y="1061323"/>
            <a:ext cx="7513558" cy="33739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75478"/>
            <a:ext cx="7695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Capacitación de los usuarios. </a:t>
            </a:r>
            <a:endParaRPr lang="es-419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58244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asegurar que los usuarios finales (administradores, ventas, logística) dominen el sistema mediante formación práctica y material de apoyo.</a:t>
            </a:r>
            <a:endParaRPr lang="es-419" sz="175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68053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8CCE-D7EE-3D11-3ECE-C87A48F9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063" y="396835"/>
            <a:ext cx="5303520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y Recomendaciones</a:t>
            </a:r>
            <a:endParaRPr lang="es-419" sz="280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3" y="919107"/>
            <a:ext cx="13620274" cy="63945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3144" y="7508163"/>
            <a:ext cx="11156105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s-419" sz="11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resultados muestran una clara mejora en la eficiencia operativa y satisfacción de los usuarios. Se recomienda: incluir a usuarios con necesidades especiales en pruebas de usabilidad, implementar un programa de formación continua, optimizar el diseño para dispositivos móviles, habilitar paneles configurables según rol y establecer un canal de retroalimentación continua.</a:t>
            </a:r>
            <a:endParaRPr lang="es-419" sz="11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CEEF3-4572-E716-33E0-C637C9DC3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9678" y="1834396"/>
            <a:ext cx="645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cuantitativos</a:t>
            </a:r>
            <a:endParaRPr lang="es-419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3087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 operativa</a:t>
            </a:r>
            <a:endParaRPr lang="es-419" sz="1750" noProof="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05463"/>
            <a:ext cx="6244709" cy="1300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611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sp>
        <p:nvSpPr>
          <p:cNvPr id="6" name="Text 3"/>
          <p:cNvSpPr/>
          <p:nvPr/>
        </p:nvSpPr>
        <p:spPr>
          <a:xfrm>
            <a:off x="793790" y="5828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sp>
        <p:nvSpPr>
          <p:cNvPr id="7" name="Text 4"/>
          <p:cNvSpPr/>
          <p:nvPr/>
        </p:nvSpPr>
        <p:spPr>
          <a:xfrm>
            <a:off x="7599521" y="3087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Satisfacción del usuario</a:t>
            </a:r>
            <a:endParaRPr lang="es-419" sz="1750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705463"/>
            <a:ext cx="6244709" cy="13968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9521" y="53574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s-419" sz="1750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C22E4-6E8D-8CD1-E033-E4D10545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6578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Encuesta de Satisfacción</a:t>
            </a:r>
            <a:endParaRPr lang="es-419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904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Usuarios Encuestados</a:t>
            </a:r>
            <a:endParaRPr lang="es-419" sz="220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Participaron todos los usuarios de ventas y logística en la encuesta.</a:t>
            </a:r>
            <a:endParaRPr lang="es-419" sz="1750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3257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Escala Likert de 5 Puntos</a:t>
            </a:r>
            <a:endParaRPr lang="es-419" sz="2200" noProof="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utilizó para medir el nivel de acuerdo con diferentes afirmaciones.</a:t>
            </a:r>
            <a:endParaRPr lang="es-419" sz="175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Claros</a:t>
            </a:r>
            <a:endParaRPr lang="es-419" sz="2200" noProof="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datos reflejan satisfacción, percepción y áreas de mejora del sistema.</a:t>
            </a:r>
            <a:endParaRPr lang="es-419" sz="175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4CBBC-3D7D-441D-1F23-ADAC23A9F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Conclusiones 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1048941" y="2153126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Shape 2"/>
          <p:cNvSpPr/>
          <p:nvPr/>
        </p:nvSpPr>
        <p:spPr>
          <a:xfrm>
            <a:off x="1273612" y="239303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Shape 3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6" name="Text 4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s-419" sz="2650" noProof="0" dirty="0"/>
          </a:p>
        </p:txBody>
      </p:sp>
      <p:sp>
        <p:nvSpPr>
          <p:cNvPr id="7" name="Text 5"/>
          <p:cNvSpPr/>
          <p:nvPr/>
        </p:nvSpPr>
        <p:spPr>
          <a:xfrm>
            <a:off x="2183011" y="2230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Diagnóstico Inicial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2183011" y="272141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Identificamos la falta de seguimiento en tiempo real y procesos manuales.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1273612" y="37778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Shape 8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9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s-419" sz="2650" noProof="0" dirty="0"/>
          </a:p>
        </p:txBody>
      </p:sp>
      <p:sp>
        <p:nvSpPr>
          <p:cNvPr id="12" name="Text 10"/>
          <p:cNvSpPr/>
          <p:nvPr/>
        </p:nvSpPr>
        <p:spPr>
          <a:xfrm>
            <a:off x="2183011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del Sistema</a:t>
            </a:r>
            <a:endParaRPr lang="es-419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2183011" y="41062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y arquitectura validan un acceso rápido y confiable para usuarios.</a:t>
            </a:r>
            <a:endParaRPr lang="es-419" sz="1750" noProof="0" dirty="0"/>
          </a:p>
        </p:txBody>
      </p:sp>
      <p:sp>
        <p:nvSpPr>
          <p:cNvPr id="14" name="Shape 12"/>
          <p:cNvSpPr/>
          <p:nvPr/>
        </p:nvSpPr>
        <p:spPr>
          <a:xfrm>
            <a:off x="1273612" y="516266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6" name="Text 14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s-419" sz="2650" noProof="0" dirty="0"/>
          </a:p>
        </p:txBody>
      </p:sp>
      <p:sp>
        <p:nvSpPr>
          <p:cNvPr id="17" name="Text 15"/>
          <p:cNvSpPr/>
          <p:nvPr/>
        </p:nvSpPr>
        <p:spPr>
          <a:xfrm>
            <a:off x="2183011" y="5000625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Piloto</a:t>
            </a:r>
            <a:endParaRPr lang="es-419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2183011" y="549104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Disminución del 75 % en errores y coordinación efectiva entre áreas.</a:t>
            </a:r>
            <a:endParaRPr lang="es-419" sz="1750" noProof="0" dirty="0"/>
          </a:p>
        </p:txBody>
      </p:sp>
      <p:sp>
        <p:nvSpPr>
          <p:cNvPr id="19" name="Shape 17"/>
          <p:cNvSpPr/>
          <p:nvPr/>
        </p:nvSpPr>
        <p:spPr>
          <a:xfrm>
            <a:off x="1273612" y="65474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0" name="Shape 18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1" name="Text 19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s-419" sz="2650" noProof="0" dirty="0"/>
          </a:p>
        </p:txBody>
      </p:sp>
      <p:sp>
        <p:nvSpPr>
          <p:cNvPr id="22" name="Text 20"/>
          <p:cNvSpPr/>
          <p:nvPr/>
        </p:nvSpPr>
        <p:spPr>
          <a:xfrm>
            <a:off x="2183011" y="6385441"/>
            <a:ext cx="2955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Evaluación de Impacto</a:t>
            </a:r>
            <a:endParaRPr lang="es-419" sz="2200" noProof="0" dirty="0"/>
          </a:p>
        </p:txBody>
      </p:sp>
      <p:sp>
        <p:nvSpPr>
          <p:cNvPr id="23" name="Text 21"/>
          <p:cNvSpPr/>
          <p:nvPr/>
        </p:nvSpPr>
        <p:spPr>
          <a:xfrm>
            <a:off x="2183011" y="687585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Mejoras significativas en eficiencia, reducción de tiempos y satisfacción.</a:t>
            </a:r>
            <a:endParaRPr lang="es-419" sz="175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13F82-AEE9-18CE-EC0C-01783625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11223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Recomendaciones para la Mejora Continua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1048941" y="2153126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Shape 2"/>
          <p:cNvSpPr/>
          <p:nvPr/>
        </p:nvSpPr>
        <p:spPr>
          <a:xfrm>
            <a:off x="1273612" y="239303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Shape 3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6" name="Text 4"/>
          <p:cNvSpPr/>
          <p:nvPr/>
        </p:nvSpPr>
        <p:spPr>
          <a:xfrm>
            <a:off x="878860" y="21956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s-419" sz="2650" noProof="0" dirty="0"/>
          </a:p>
        </p:txBody>
      </p:sp>
      <p:sp>
        <p:nvSpPr>
          <p:cNvPr id="7" name="Text 5"/>
          <p:cNvSpPr/>
          <p:nvPr/>
        </p:nvSpPr>
        <p:spPr>
          <a:xfrm>
            <a:off x="2183011" y="2230993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Capacitación Continua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2183011" y="272141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programas constantes para mejorar habilidades de los usuarios.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1273612" y="37778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Shape 8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9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s-419" sz="2650" noProof="0" dirty="0"/>
          </a:p>
        </p:txBody>
      </p:sp>
      <p:sp>
        <p:nvSpPr>
          <p:cNvPr id="12" name="Text 10"/>
          <p:cNvSpPr/>
          <p:nvPr/>
        </p:nvSpPr>
        <p:spPr>
          <a:xfrm>
            <a:off x="2183011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Adaptación Móvil</a:t>
            </a:r>
            <a:endParaRPr lang="es-419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2183011" y="41062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Optimizar el sistema para facilitar acceso y gestión desde dispositivos móviles.</a:t>
            </a:r>
            <a:endParaRPr lang="es-419" sz="1750" noProof="0" dirty="0"/>
          </a:p>
        </p:txBody>
      </p:sp>
      <p:sp>
        <p:nvSpPr>
          <p:cNvPr id="14" name="Shape 12"/>
          <p:cNvSpPr/>
          <p:nvPr/>
        </p:nvSpPr>
        <p:spPr>
          <a:xfrm>
            <a:off x="1273612" y="516266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6" name="Text 14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s-419" sz="2650" noProof="0" dirty="0"/>
          </a:p>
        </p:txBody>
      </p:sp>
      <p:sp>
        <p:nvSpPr>
          <p:cNvPr id="17" name="Text 15"/>
          <p:cNvSpPr/>
          <p:nvPr/>
        </p:nvSpPr>
        <p:spPr>
          <a:xfrm>
            <a:off x="2183011" y="5000625"/>
            <a:ext cx="3348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Personalización por Roles</a:t>
            </a:r>
            <a:endParaRPr lang="es-419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2183011" y="5491043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Configurar paneles según funciones para aumentar la eficiencia operativa.</a:t>
            </a:r>
            <a:endParaRPr lang="es-419" sz="1750" noProof="0" dirty="0"/>
          </a:p>
        </p:txBody>
      </p:sp>
      <p:sp>
        <p:nvSpPr>
          <p:cNvPr id="19" name="Shape 17"/>
          <p:cNvSpPr/>
          <p:nvPr/>
        </p:nvSpPr>
        <p:spPr>
          <a:xfrm>
            <a:off x="1273612" y="65474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0" name="Shape 18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1" name="Text 19"/>
          <p:cNvSpPr/>
          <p:nvPr/>
        </p:nvSpPr>
        <p:spPr>
          <a:xfrm>
            <a:off x="878860" y="63500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s-419" sz="265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s-419" sz="2650" noProof="0" dirty="0"/>
          </a:p>
        </p:txBody>
      </p:sp>
      <p:sp>
        <p:nvSpPr>
          <p:cNvPr id="22" name="Text 20"/>
          <p:cNvSpPr/>
          <p:nvPr/>
        </p:nvSpPr>
        <p:spPr>
          <a:xfrm>
            <a:off x="2183011" y="6385441"/>
            <a:ext cx="4046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Inversión y Gestión del Cambio</a:t>
            </a:r>
            <a:endParaRPr lang="es-419" sz="2200" noProof="0" dirty="0"/>
          </a:p>
        </p:txBody>
      </p:sp>
      <p:sp>
        <p:nvSpPr>
          <p:cNvPr id="23" name="Text 21"/>
          <p:cNvSpPr/>
          <p:nvPr/>
        </p:nvSpPr>
        <p:spPr>
          <a:xfrm>
            <a:off x="2183011" y="6875859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Preparar recursos tecnológicos y abordar resistencia al cambio tecnológico.</a:t>
            </a:r>
            <a:endParaRPr lang="es-419" sz="1750" noProof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FF0B35-02B9-A83B-CD95-CA6DB2E0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5214" y="1389688"/>
            <a:ext cx="6752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Referencias Bibliográficas</a:t>
            </a:r>
            <a:endParaRPr lang="es-419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2149979" y="3065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IACC (2025):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Semana 1-8, material educativo clave para el proyecto.</a:t>
            </a:r>
            <a:endParaRPr lang="es-419" sz="1750" noProof="0" dirty="0"/>
          </a:p>
        </p:txBody>
      </p:sp>
      <p:sp>
        <p:nvSpPr>
          <p:cNvPr id="4" name="Text 2"/>
          <p:cNvSpPr/>
          <p:nvPr/>
        </p:nvSpPr>
        <p:spPr>
          <a:xfrm>
            <a:off x="2149979" y="35072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ISO/IEC 9126 (2001):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Normas internacionales sobre calidad de software.</a:t>
            </a:r>
            <a:endParaRPr lang="es-419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2149979" y="39494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Nielsen (1994):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Diez heurísticas para diseño de interfaces de usuario.</a:t>
            </a:r>
            <a:endParaRPr lang="es-419" sz="1750" noProof="0" dirty="0"/>
          </a:p>
        </p:txBody>
      </p:sp>
      <p:sp>
        <p:nvSpPr>
          <p:cNvPr id="6" name="Text 4"/>
          <p:cNvSpPr/>
          <p:nvPr/>
        </p:nvSpPr>
        <p:spPr>
          <a:xfrm>
            <a:off x="2149979" y="43916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Center </a:t>
            </a:r>
            <a:r>
              <a:rPr lang="es-419" sz="1750" b="1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</a:t>
            </a: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(2023):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Procesamiento de datos en tiempo real y análisis.</a:t>
            </a:r>
            <a:endParaRPr lang="es-419" sz="1750" noProof="0" dirty="0"/>
          </a:p>
        </p:txBody>
      </p:sp>
      <p:sp>
        <p:nvSpPr>
          <p:cNvPr id="7" name="Text 5"/>
          <p:cNvSpPr/>
          <p:nvPr/>
        </p:nvSpPr>
        <p:spPr>
          <a:xfrm>
            <a:off x="2149979" y="48338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419" sz="1750" b="1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Zendesk</a:t>
            </a:r>
            <a:r>
              <a:rPr lang="es-419" sz="1750" b="1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(2023):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Importancia de la satisfacción y lealtad del cliente.</a:t>
            </a:r>
            <a:endParaRPr lang="es-419" sz="175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E4AEF-86A4-2E58-DEAF-49E987503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7997" y="476357"/>
            <a:ext cx="8087743" cy="1475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FABRICACIÓN, VENTA Y ARRIENDO DE EQUIPOS DE ANDAMIAJE</a:t>
            </a:r>
            <a:endParaRPr lang="es-419" sz="2800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BEF6B2-F3AB-89B0-01C9-D02B04C7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0EE7DC-97EF-C25A-4E56-5401B94E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7" y="338666"/>
            <a:ext cx="5653538" cy="756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2839DB6-4C34-E068-C22F-3FF12DC22335}"/>
              </a:ext>
            </a:extLst>
          </p:cNvPr>
          <p:cNvSpPr/>
          <p:nvPr/>
        </p:nvSpPr>
        <p:spPr>
          <a:xfrm>
            <a:off x="6410100" y="2433484"/>
            <a:ext cx="4581837" cy="2242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s-419" sz="2400" noProof="0" dirty="0">
                <a:solidFill>
                  <a:schemeClr val="bg2"/>
                </a:solidFill>
              </a:rPr>
              <a:t>Se enfrenta a un problema relacionado con la falta de un historial o registro actualizado de los componentes de andamios despachados y pendientes por cada obra. </a:t>
            </a:r>
            <a:endParaRPr lang="es-419" sz="2400" b="1" noProof="0" dirty="0">
              <a:solidFill>
                <a:schemeClr val="bg2"/>
              </a:solidFill>
            </a:endParaRPr>
          </a:p>
        </p:txBody>
      </p:sp>
      <p:pic>
        <p:nvPicPr>
          <p:cNvPr id="4" name="Picture 2" descr="A Complete Guide on Constructors In C# | Simplilearn">
            <a:extLst>
              <a:ext uri="{FF2B5EF4-FFF2-40B4-BE49-F238E27FC236}">
                <a16:creationId xmlns:a16="http://schemas.microsoft.com/office/drawing/2014/main" id="{EDFE8F16-40CB-4BCA-11E0-A0ABFECC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533" y="2522557"/>
            <a:ext cx="3032304" cy="30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FB43C24-7D02-637E-8F40-EB867C65A185}"/>
              </a:ext>
            </a:extLst>
          </p:cNvPr>
          <p:cNvSpPr/>
          <p:nvPr/>
        </p:nvSpPr>
        <p:spPr>
          <a:xfrm>
            <a:off x="6342368" y="4939582"/>
            <a:ext cx="3425368" cy="83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s-419" sz="28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PROBLEMAS</a:t>
            </a:r>
            <a:endParaRPr lang="es-419" sz="2800" noProof="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7DC3218C-AC90-5D19-CB0A-CE51C2781E64}"/>
              </a:ext>
            </a:extLst>
          </p:cNvPr>
          <p:cNvSpPr/>
          <p:nvPr/>
        </p:nvSpPr>
        <p:spPr>
          <a:xfrm>
            <a:off x="6519435" y="5678019"/>
            <a:ext cx="7766305" cy="224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noProof="0" dirty="0">
                <a:solidFill>
                  <a:schemeClr val="bg2"/>
                </a:solidFill>
              </a:rPr>
              <a:t>Falta de seguimiento de proyectos  en tiempo real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noProof="0" dirty="0">
                <a:solidFill>
                  <a:schemeClr val="bg2"/>
                </a:solidFill>
              </a:rPr>
              <a:t>Errores en el inventario por falta de registros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419" sz="2000" b="1" dirty="0">
                <a:solidFill>
                  <a:schemeClr val="bg2"/>
                </a:solidFill>
              </a:rPr>
              <a:t>C</a:t>
            </a:r>
            <a:r>
              <a:rPr lang="es-419" sz="2000" b="1" noProof="0" dirty="0">
                <a:solidFill>
                  <a:schemeClr val="bg2"/>
                </a:solidFill>
              </a:rPr>
              <a:t>ordinación y planificación en áreas relacionadas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419" sz="2000" noProof="0" dirty="0">
              <a:solidFill>
                <a:schemeClr val="bg2"/>
              </a:solidFill>
            </a:endParaRPr>
          </a:p>
          <a:p>
            <a:pPr marL="457200" indent="-457200">
              <a:lnSpc>
                <a:spcPts val="5550"/>
              </a:lnSpc>
              <a:buFont typeface="Arial" panose="020B0604020202020204" pitchFamily="34" charset="0"/>
              <a:buChar char="•"/>
            </a:pPr>
            <a:endParaRPr lang="es-419" sz="2000" noProof="0" dirty="0">
              <a:solidFill>
                <a:schemeClr val="bg2"/>
              </a:solidFill>
            </a:endParaRPr>
          </a:p>
          <a:p>
            <a:pPr marL="0" indent="0">
              <a:lnSpc>
                <a:spcPts val="5550"/>
              </a:lnSpc>
              <a:buNone/>
            </a:pPr>
            <a:endParaRPr lang="es-419" sz="2800" noProof="0" dirty="0"/>
          </a:p>
          <a:p>
            <a:pPr marL="0" indent="0">
              <a:lnSpc>
                <a:spcPts val="5550"/>
              </a:lnSpc>
              <a:buNone/>
            </a:pPr>
            <a:endParaRPr lang="es-419" sz="280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03957"/>
            <a:ext cx="461426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s-419" sz="3450" i="1" noProof="0" dirty="0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sistema de gestión de despachos</a:t>
            </a:r>
            <a:endParaRPr lang="es-419" sz="3450" i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57294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Diagnosticar deficiencias</a:t>
            </a:r>
            <a:endParaRPr lang="es-419" sz="1700" noProof="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Analizar las necesidades y dificultades operativas en el proceso actual de gestión de despachos.</a:t>
            </a:r>
            <a:endParaRPr lang="es-419" sz="135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Diseñar sistema</a:t>
            </a:r>
            <a:endParaRPr lang="es-419" sz="1700" noProof="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 un sistema que registre en tiempo real el estado de los componentes de andamios de las diferentes sucursales</a:t>
            </a:r>
            <a:endParaRPr lang="es-419" sz="1350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50805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en pruebas</a:t>
            </a:r>
            <a:endParaRPr lang="es-419" sz="1700" noProof="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Poner en marcha el sistema en un entorno controlado para evaluar su funcionalidad y eficiencia.</a:t>
            </a:r>
            <a:endParaRPr lang="es-419" sz="13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Evaluar impacto</a:t>
            </a:r>
            <a:endParaRPr lang="es-419" sz="1700" noProof="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Medir la eficiencia operativa y satisfacción del cliente mediante métricas de desempeño y encuestas.</a:t>
            </a:r>
            <a:endParaRPr lang="es-419" sz="135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5C5A02-62AB-53FD-D0CF-2C7BCF32F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8253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de la Investigación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4" name="Text 2"/>
          <p:cNvSpPr/>
          <p:nvPr/>
        </p:nvSpPr>
        <p:spPr>
          <a:xfrm>
            <a:off x="1020604" y="2050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Teórica</a:t>
            </a:r>
            <a:endParaRPr lang="es-419" sz="2200" noProof="0" dirty="0"/>
          </a:p>
        </p:txBody>
      </p:sp>
      <p:sp>
        <p:nvSpPr>
          <p:cNvPr id="5" name="Text 3"/>
          <p:cNvSpPr/>
          <p:nvPr/>
        </p:nvSpPr>
        <p:spPr>
          <a:xfrm>
            <a:off x="1020604" y="2541270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Posibles mejoras </a:t>
            </a:r>
            <a:r>
              <a:rPr lang="es-419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posteriores a la </a:t>
            </a: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aplicación de soluciones tecnológicas en la gestión de despachos, generando un marco de referencia para futuras investigaciones sobre la implementación tecnológica en el área de la construcción.</a:t>
            </a:r>
            <a:endParaRPr lang="es-419" sz="1750" noProof="0" dirty="0"/>
          </a:p>
        </p:txBody>
      </p:sp>
      <p:sp>
        <p:nvSpPr>
          <p:cNvPr id="6" name="Shape 4"/>
          <p:cNvSpPr/>
          <p:nvPr/>
        </p:nvSpPr>
        <p:spPr>
          <a:xfrm>
            <a:off x="7428667" y="1824038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7" name="Text 5"/>
          <p:cNvSpPr/>
          <p:nvPr/>
        </p:nvSpPr>
        <p:spPr>
          <a:xfrm>
            <a:off x="7655481" y="2050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Práctica</a:t>
            </a:r>
            <a:endParaRPr lang="es-419" sz="2200" noProof="0" dirty="0"/>
          </a:p>
        </p:txBody>
      </p:sp>
      <p:sp>
        <p:nvSpPr>
          <p:cNvPr id="8" name="Text 6"/>
          <p:cNvSpPr/>
          <p:nvPr/>
        </p:nvSpPr>
        <p:spPr>
          <a:xfrm>
            <a:off x="7655481" y="2541270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una mejora significativa en los procesos operativos, reduciendo errores, mejorando la trazabilidad de los despachos y aumentando la satisfacción del cliente, facilitando una mejor coordinación entre ventas y despacho.</a:t>
            </a:r>
            <a:endParaRPr lang="es-419" sz="1750" noProof="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0" name="Text 8"/>
          <p:cNvSpPr/>
          <p:nvPr/>
        </p:nvSpPr>
        <p:spPr>
          <a:xfrm>
            <a:off x="1020604" y="5036225"/>
            <a:ext cx="3522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Metodológica</a:t>
            </a:r>
            <a:endParaRPr lang="es-419" sz="2200" noProof="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Basada en el desarrollo de software iterativo, permitiendo pruebas y ajustes constantes para garantizar que el sistema cumpla con los requerimientos y se adapte a las necesidades operacionales.</a:t>
            </a:r>
            <a:endParaRPr lang="es-419" sz="1750" noProof="0" dirty="0"/>
          </a:p>
        </p:txBody>
      </p:sp>
      <p:sp>
        <p:nvSpPr>
          <p:cNvPr id="12" name="Shape 10"/>
          <p:cNvSpPr/>
          <p:nvPr/>
        </p:nvSpPr>
        <p:spPr>
          <a:xfrm>
            <a:off x="7428667" y="4809411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3" name="Text 11"/>
          <p:cNvSpPr/>
          <p:nvPr/>
        </p:nvSpPr>
        <p:spPr>
          <a:xfrm>
            <a:off x="7655481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Social</a:t>
            </a:r>
            <a:endParaRPr lang="es-419" sz="2200" noProof="0" dirty="0"/>
          </a:p>
        </p:txBody>
      </p:sp>
      <p:sp>
        <p:nvSpPr>
          <p:cNvPr id="14" name="Text 12"/>
          <p:cNvSpPr/>
          <p:nvPr/>
        </p:nvSpPr>
        <p:spPr>
          <a:xfrm>
            <a:off x="7655481" y="5526643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 mejorar la eficiencia de los procesos, la empresa podrá ofrecer un servicio más rápido y confiable, beneficiando tanto a clientes directos como a trabajadores, reduciendo la carga laboral y la probabilidad de errores.</a:t>
            </a:r>
            <a:endParaRPr lang="es-419" sz="1750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CE18F7-4763-DCB5-BAC3-55D3F36C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860" y="880971"/>
            <a:ext cx="7738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 de Investigación</a:t>
            </a:r>
            <a:endParaRPr lang="es-419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793790" y="24492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491740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 de investigación</a:t>
            </a:r>
            <a:endParaRPr lang="es-419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1530906" y="3017520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Investigación cuantitativa de enfoque descriptivo, que permite recopilar datos objetivos para evaluar la eficiencia operativa y la satisfacción del cliente antes y después de implementar el sistema.</a:t>
            </a:r>
            <a:endParaRPr lang="es-419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7457003" y="24492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2491740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2527102"/>
            <a:ext cx="3120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 de investigación</a:t>
            </a:r>
            <a:endParaRPr lang="es-419" sz="2200" noProof="0" dirty="0"/>
          </a:p>
        </p:txBody>
      </p:sp>
      <p:sp>
        <p:nvSpPr>
          <p:cNvPr id="10" name="Text 6"/>
          <p:cNvSpPr/>
          <p:nvPr/>
        </p:nvSpPr>
        <p:spPr>
          <a:xfrm>
            <a:off x="8194119" y="3017520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Diseño no experimental y longitudinal, observando y midiendo los cambios en el sistema real a lo largo del tiempo, antes y después de la intervención, respetando los ritmos reales de trabajo.</a:t>
            </a:r>
            <a:endParaRPr lang="es-419" sz="1750" noProof="0" dirty="0"/>
          </a:p>
        </p:txBody>
      </p:sp>
      <p:sp>
        <p:nvSpPr>
          <p:cNvPr id="11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Población y muestra</a:t>
            </a:r>
            <a:endParaRPr lang="es-419" sz="2200" noProof="0" dirty="0"/>
          </a:p>
        </p:txBody>
      </p:sp>
      <p:sp>
        <p:nvSpPr>
          <p:cNvPr id="14" name="Text 9"/>
          <p:cNvSpPr/>
          <p:nvPr/>
        </p:nvSpPr>
        <p:spPr>
          <a:xfrm>
            <a:off x="1530906" y="5491043"/>
            <a:ext cx="564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población objetivo son los trabajadores que participan directamente en el proceso de gestión de despachos (aproximadamente 12 personas). Se utilizará una muestra censal (100% de la población).</a:t>
            </a:r>
            <a:endParaRPr lang="es-419" sz="1750" noProof="0" dirty="0"/>
          </a:p>
        </p:txBody>
      </p:sp>
      <p:sp>
        <p:nvSpPr>
          <p:cNvPr id="15" name="Shape 10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5000625"/>
            <a:ext cx="3201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e instrumentos</a:t>
            </a:r>
            <a:endParaRPr lang="es-419" sz="2200" noProof="0" dirty="0"/>
          </a:p>
        </p:txBody>
      </p:sp>
      <p:sp>
        <p:nvSpPr>
          <p:cNvPr id="18" name="Text 12"/>
          <p:cNvSpPr/>
          <p:nvPr/>
        </p:nvSpPr>
        <p:spPr>
          <a:xfrm>
            <a:off x="8194119" y="549104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utilizará una encuesta estructurada con escala Likert de 5 puntos para medir la eficiencia operativa y la satisfacción del usuario con el nuevo sistema.</a:t>
            </a:r>
            <a:endParaRPr lang="es-419" sz="1750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3C364A-EA1E-396A-5696-DD7117504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629" y="539948"/>
            <a:ext cx="7769542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s-419" sz="385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 de Desarrollo e implementación del  </a:t>
            </a:r>
            <a:r>
              <a:rPr lang="es-419" sz="3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</a:t>
            </a:r>
            <a:r>
              <a:rPr lang="es-419" sz="3850" noProof="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royecto</a:t>
            </a:r>
            <a:endParaRPr lang="es-419" sz="3850" noProof="0" dirty="0"/>
          </a:p>
        </p:txBody>
      </p:sp>
      <p:sp>
        <p:nvSpPr>
          <p:cNvPr id="4" name="Shape 1"/>
          <p:cNvSpPr/>
          <p:nvPr/>
        </p:nvSpPr>
        <p:spPr>
          <a:xfrm>
            <a:off x="6173629" y="2061448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Text 2"/>
          <p:cNvSpPr/>
          <p:nvPr/>
        </p:nvSpPr>
        <p:spPr>
          <a:xfrm>
            <a:off x="6615232" y="2061448"/>
            <a:ext cx="245435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Inicio y Diseño</a:t>
            </a:r>
            <a:endParaRPr lang="es-419" sz="1900" noProof="0" dirty="0"/>
          </a:p>
        </p:txBody>
      </p:sp>
      <p:sp>
        <p:nvSpPr>
          <p:cNvPr id="6" name="Text 3"/>
          <p:cNvSpPr/>
          <p:nvPr/>
        </p:nvSpPr>
        <p:spPr>
          <a:xfrm>
            <a:off x="6615232" y="2485906"/>
            <a:ext cx="7327940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Reunión con equipos de ventas y despacho para levantar requerimientos. Análisis de procesos actuales y detección de puntos críticos. Definición del alcance del sistema (MVP). Creación del backlog inicial. Diseño de la interfaz y arquitectura del sistema.</a:t>
            </a:r>
            <a:endParaRPr lang="es-419" sz="1500" noProof="0" dirty="0"/>
          </a:p>
        </p:txBody>
      </p:sp>
      <p:sp>
        <p:nvSpPr>
          <p:cNvPr id="7" name="Shape 4"/>
          <p:cNvSpPr/>
          <p:nvPr/>
        </p:nvSpPr>
        <p:spPr>
          <a:xfrm>
            <a:off x="6468070" y="3938588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8" name="Text 5"/>
          <p:cNvSpPr/>
          <p:nvPr/>
        </p:nvSpPr>
        <p:spPr>
          <a:xfrm>
            <a:off x="6909673" y="4245293"/>
            <a:ext cx="245435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Desarrollo Iterativo</a:t>
            </a:r>
            <a:endParaRPr lang="es-419" sz="1900" noProof="0" dirty="0"/>
          </a:p>
        </p:txBody>
      </p:sp>
      <p:sp>
        <p:nvSpPr>
          <p:cNvPr id="9" name="Text 6"/>
          <p:cNvSpPr/>
          <p:nvPr/>
        </p:nvSpPr>
        <p:spPr>
          <a:xfrm>
            <a:off x="6909792" y="4682305"/>
            <a:ext cx="7033498" cy="949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Desarrollo de funcionalidades en ciclos iterativos. Pruebas unitarias y correcciones. Retroalimentación de usuarios y ajustes según observaciones.</a:t>
            </a:r>
            <a:endParaRPr lang="es-419" sz="1500" noProof="0" dirty="0"/>
          </a:p>
        </p:txBody>
      </p:sp>
      <p:sp>
        <p:nvSpPr>
          <p:cNvPr id="10" name="Shape 7"/>
          <p:cNvSpPr/>
          <p:nvPr/>
        </p:nvSpPr>
        <p:spPr>
          <a:xfrm>
            <a:off x="6762631" y="5815727"/>
            <a:ext cx="147161" cy="1680805"/>
          </a:xfrm>
          <a:prstGeom prst="roundRect">
            <a:avLst>
              <a:gd name="adj" fmla="val 2001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8"/>
          <p:cNvSpPr/>
          <p:nvPr/>
        </p:nvSpPr>
        <p:spPr>
          <a:xfrm>
            <a:off x="7204234" y="5815727"/>
            <a:ext cx="332434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419" sz="1900" noProof="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y Evaluación</a:t>
            </a:r>
            <a:endParaRPr lang="es-419" sz="1900" noProof="0" dirty="0"/>
          </a:p>
        </p:txBody>
      </p:sp>
      <p:sp>
        <p:nvSpPr>
          <p:cNvPr id="12" name="Text 9"/>
          <p:cNvSpPr/>
          <p:nvPr/>
        </p:nvSpPr>
        <p:spPr>
          <a:xfrm>
            <a:off x="7204234" y="6240185"/>
            <a:ext cx="673893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Prueba funcional completa del sistema en entorno controlado. Capacitación a usuarios internos. Implementación del sistema en la empresa. Aplicación de encuestas y observación directa. Análisis de métricas y comparación de desempeño.</a:t>
            </a:r>
            <a:endParaRPr lang="es-419" sz="1500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D411D-F503-23A2-4739-70A05DED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87" y="424339"/>
            <a:ext cx="4445198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s-419" sz="30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Arquitectura del Sistema</a:t>
            </a:r>
            <a:endParaRPr lang="es-419" sz="3000" noProof="0" dirty="0"/>
          </a:p>
        </p:txBody>
      </p:sp>
      <p:sp>
        <p:nvSpPr>
          <p:cNvPr id="4" name="Text 2"/>
          <p:cNvSpPr/>
          <p:nvPr/>
        </p:nvSpPr>
        <p:spPr>
          <a:xfrm>
            <a:off x="540187" y="1119842"/>
            <a:ext cx="6586776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sistema utiliza una arquitectura basada en capas (cliente-servidor) con los siguientes componentes:</a:t>
            </a:r>
            <a:endParaRPr lang="es-419" sz="1200" noProof="0" dirty="0"/>
          </a:p>
        </p:txBody>
      </p:sp>
      <p:sp>
        <p:nvSpPr>
          <p:cNvPr id="5" name="Text 3"/>
          <p:cNvSpPr/>
          <p:nvPr/>
        </p:nvSpPr>
        <p:spPr>
          <a:xfrm>
            <a:off x="540187" y="1870441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 (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): Interfaz web responsiva (HTML, CSS, JavaScript )</a:t>
            </a:r>
            <a:endParaRPr lang="es-419" sz="1200" noProof="0" dirty="0"/>
          </a:p>
        </p:txBody>
      </p:sp>
      <p:sp>
        <p:nvSpPr>
          <p:cNvPr id="7" name="Text 5"/>
          <p:cNvSpPr/>
          <p:nvPr/>
        </p:nvSpPr>
        <p:spPr>
          <a:xfrm>
            <a:off x="540187" y="2337367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Datos: MongoDB con 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visualizacion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 MongoDB 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Compass</a:t>
            </a:r>
            <a:endParaRPr lang="es-419" sz="1200" noProof="0" dirty="0"/>
          </a:p>
        </p:txBody>
      </p:sp>
      <p:sp>
        <p:nvSpPr>
          <p:cNvPr id="8" name="Text 6"/>
          <p:cNvSpPr/>
          <p:nvPr/>
        </p:nvSpPr>
        <p:spPr>
          <a:xfrm>
            <a:off x="7832791" y="1312335"/>
            <a:ext cx="192928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s-419" sz="1500" noProof="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Módulos Clave</a:t>
            </a:r>
            <a:endParaRPr lang="es-419" sz="1500" noProof="0" dirty="0"/>
          </a:p>
        </p:txBody>
      </p:sp>
      <p:sp>
        <p:nvSpPr>
          <p:cNvPr id="10" name="Text 8"/>
          <p:cNvSpPr/>
          <p:nvPr/>
        </p:nvSpPr>
        <p:spPr>
          <a:xfrm>
            <a:off x="7503437" y="1693500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 y 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usuarios</a:t>
            </a:r>
            <a:endParaRPr lang="es-419" sz="1200" noProof="0" dirty="0"/>
          </a:p>
        </p:txBody>
      </p:sp>
      <p:sp>
        <p:nvSpPr>
          <p:cNvPr id="11" name="Text 9"/>
          <p:cNvSpPr/>
          <p:nvPr/>
        </p:nvSpPr>
        <p:spPr>
          <a:xfrm>
            <a:off x="7503437" y="2058054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Inventario: Visualización de stock y 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envios</a:t>
            </a:r>
            <a:endParaRPr lang="es-419" sz="1200" noProof="0" dirty="0"/>
          </a:p>
        </p:txBody>
      </p:sp>
      <p:sp>
        <p:nvSpPr>
          <p:cNvPr id="12" name="Text 10"/>
          <p:cNvSpPr/>
          <p:nvPr/>
        </p:nvSpPr>
        <p:spPr>
          <a:xfrm>
            <a:off x="7511058" y="2444934"/>
            <a:ext cx="658677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Reportes: entrega de </a:t>
            </a:r>
            <a:r>
              <a:rPr lang="es-419" sz="12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envios</a:t>
            </a:r>
            <a:r>
              <a:rPr lang="es-419" sz="12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 registros </a:t>
            </a:r>
            <a:endParaRPr lang="es-419" sz="1200" noProof="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25" y="3173980"/>
            <a:ext cx="9883140" cy="4617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D01501-25C2-5F71-EBEF-D916451B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38958-5AC2-2F57-CE55-CB31B216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292B44-5BCE-A8A4-B490-FCFDCF1A6AFE}"/>
              </a:ext>
            </a:extLst>
          </p:cNvPr>
          <p:cNvSpPr/>
          <p:nvPr/>
        </p:nvSpPr>
        <p:spPr>
          <a:xfrm>
            <a:off x="4942854" y="424339"/>
            <a:ext cx="4065680" cy="523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s-419" sz="3600" b="1" dirty="0">
                <a:solidFill>
                  <a:srgbClr val="FEFEFE"/>
                </a:solidFill>
                <a:latin typeface="Instrument Sans Medium" pitchFamily="34" charset="0"/>
              </a:rPr>
              <a:t>MODULOS CLAVE</a:t>
            </a:r>
            <a:endParaRPr lang="es-419" sz="3600" b="1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5BF626-99FE-A3D7-9113-6BE445F1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sp>
        <p:nvSpPr>
          <p:cNvPr id="3" name="Text 8">
            <a:extLst>
              <a:ext uri="{FF2B5EF4-FFF2-40B4-BE49-F238E27FC236}">
                <a16:creationId xmlns:a16="http://schemas.microsoft.com/office/drawing/2014/main" id="{9871D3CF-97AB-4563-38C3-A4FFD16F6E9C}"/>
              </a:ext>
            </a:extLst>
          </p:cNvPr>
          <p:cNvSpPr/>
          <p:nvPr/>
        </p:nvSpPr>
        <p:spPr>
          <a:xfrm>
            <a:off x="5004785" y="1151633"/>
            <a:ext cx="4654696" cy="523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00"/>
              </a:lnSpc>
              <a:buSzPct val="100000"/>
            </a:pPr>
            <a:r>
              <a:rPr lang="es-419" sz="24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 y </a:t>
            </a:r>
            <a:r>
              <a:rPr lang="es-419" sz="2400" noProof="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</a:t>
            </a:r>
            <a:r>
              <a:rPr lang="es-419" sz="240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usuarios</a:t>
            </a:r>
            <a:endParaRPr lang="es-419" sz="2400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2B33CB-7E74-E923-96CA-3CAF381A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04" y="2437728"/>
            <a:ext cx="9380883" cy="41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4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31C3-8C74-BC62-3DC2-AAFAF60E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212FAE-D3AB-BB29-2F2E-7C1299A6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45" y="7647811"/>
            <a:ext cx="1664025" cy="5164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66F2063-3304-44F4-7E2F-8EA51EABE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4" y="223836"/>
            <a:ext cx="10058400" cy="7781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52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1075</Words>
  <Application>Microsoft Office PowerPoint</Application>
  <PresentationFormat>Personalizado</PresentationFormat>
  <Paragraphs>127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Instrument Sans Medium</vt:lpstr>
      <vt:lpstr>Open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Dibujante Andecorp</cp:lastModifiedBy>
  <cp:revision>23</cp:revision>
  <dcterms:created xsi:type="dcterms:W3CDTF">2025-05-20T00:52:22Z</dcterms:created>
  <dcterms:modified xsi:type="dcterms:W3CDTF">2025-08-05T16:49:39Z</dcterms:modified>
</cp:coreProperties>
</file>